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>
              <a:lnSpc>
                <a:spcPct val="100000"/>
              </a:lnSpc>
            </a:pPr>
            <a:fld id="{CAD04503-CEB3-4E39-8A28-718066F7F55B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12ED69EE-86A8-4436-AA38-91F7A787020F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032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0258B9C-352D-4B45-996C-7862DFF5D3C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5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17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6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400" cy="5509080"/>
          </a:xfrm>
          <a:prstGeom prst="rect">
            <a:avLst/>
          </a:prstGeom>
          <a:ln w="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70B09D4-4616-40A4-9928-919E10D18F6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1587600" y="6224760"/>
            <a:ext cx="63774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NDVI analysis phenologycal stage between years 2016 -2020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0B96DA-4FF2-4868-995B-442A4139E3E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-137160"/>
            <a:ext cx="114285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85800" y="1600200"/>
            <a:ext cx="5027760" cy="20559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6172200" y="1600200"/>
            <a:ext cx="5027760" cy="2055960"/>
          </a:xfrm>
          <a:prstGeom prst="rect">
            <a:avLst/>
          </a:prstGeom>
          <a:solidFill>
            <a:srgbClr val="729fcf">
              <a:alpha val="10000"/>
            </a:srgbClr>
          </a:solidFill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2851200" y="4114800"/>
            <a:ext cx="6170760" cy="20559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200400" y="5440680"/>
            <a:ext cx="5660280" cy="5029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3200400" y="4464000"/>
            <a:ext cx="5376600" cy="45720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592680" y="2935080"/>
            <a:ext cx="3858840" cy="4572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592680" y="182880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914400" y="293508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6"/>
          <a:stretch/>
        </p:blipFill>
        <p:spPr>
          <a:xfrm>
            <a:off x="868680" y="1913400"/>
            <a:ext cx="4617720" cy="4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814601-5E86-4390-B514-F481A6E7F8B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3716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73008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11870" t="19975" r="50589" b="6614"/>
          <a:stretch/>
        </p:blipFill>
        <p:spPr>
          <a:xfrm>
            <a:off x="1245960" y="1600560"/>
            <a:ext cx="4152960" cy="45691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11704" t="19690" r="50755" b="6900"/>
          <a:stretch/>
        </p:blipFill>
        <p:spPr>
          <a:xfrm>
            <a:off x="6883200" y="1600200"/>
            <a:ext cx="4154040" cy="45694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4114800" y="6296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Information machine learning model 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400" cy="563652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8E69DE-F18C-4783-9BD1-4FB658C8B58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582800" y="6548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Rsquared comparison between RF and cRF models 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25EDBAB-5963-4109-AD2D-F6C133B7124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120" cy="3807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120" cy="380700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37160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729684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4330800" y="57315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RMSE 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F0E3B5-17B7-4097-AC62-A338773B4FF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-137160"/>
            <a:ext cx="11199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4796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74808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560" cy="10958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6320" cy="109584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649800" y="2286000"/>
            <a:ext cx="502776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6"/>
          <p:cNvSpPr/>
          <p:nvPr/>
        </p:nvSpPr>
        <p:spPr>
          <a:xfrm>
            <a:off x="6472800" y="2286000"/>
            <a:ext cx="522900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"/>
          <p:cNvSpPr/>
          <p:nvPr/>
        </p:nvSpPr>
        <p:spPr>
          <a:xfrm>
            <a:off x="4114800" y="457200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Comparison between RF and cRF 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6F7988-31C7-4BE7-96D2-B0F8F1CC202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240" cy="536616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Variable importance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EE59F96-8095-44AC-8A15-D1057738436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2720" cy="536616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importance conditional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5AC60E-95C9-4721-9A20-B7ED2E44AEA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9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0" name="CustomShape 5"/>
          <p:cNvSpPr/>
          <p:nvPr/>
        </p:nvSpPr>
        <p:spPr>
          <a:xfrm>
            <a:off x="457200" y="724680"/>
            <a:ext cx="3655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589320" y="6172200"/>
            <a:ext cx="30679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by the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05AC8AF-9E53-44F6-8A7F-B03DFAB6995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457200" y="724680"/>
            <a:ext cx="4798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6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7" name="CustomShape 6"/>
          <p:cNvSpPr/>
          <p:nvPr/>
        </p:nvSpPr>
        <p:spPr>
          <a:xfrm>
            <a:off x="589320" y="6172200"/>
            <a:ext cx="3753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27"/>
          <a:stretch/>
        </p:blipFill>
        <p:spPr>
          <a:xfrm>
            <a:off x="1238400" y="1143000"/>
            <a:ext cx="4498920" cy="479916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2530E69-155F-4938-8394-EF82AD795C4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19616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69" r="0" b="0"/>
          <a:stretch/>
        </p:blipFill>
        <p:spPr>
          <a:xfrm>
            <a:off x="6010920" y="1143000"/>
            <a:ext cx="4853880" cy="47991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19868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2D57E1D-2CFD-4D3B-80AB-C512E048132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952920" y="799920"/>
            <a:ext cx="10285560" cy="21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2760" cy="30200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700200" y="6184800"/>
            <a:ext cx="1814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8CBBE6-E536-42F5-9D9E-069DDB77CF0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Conclu</a:t>
            </a: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sions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610200" y="1793520"/>
            <a:ext cx="10971360" cy="31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observations (deep analysis size sample).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in the next months of February and March 2021.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really important for the model (VarImp).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1C7B5BC-B238-4682-BEE2-90896E7D3EF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Outlook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610200" y="1801440"/>
            <a:ext cx="10971360" cy="311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Increase observations size.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Reproduction in other coding languages (as Python).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Include other Vegetation Index (for testing).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E53AB2-1C40-4F5D-8899-EE10338904C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585720" y="1033200"/>
            <a:ext cx="10842480" cy="49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Gitelson, A.A.; Kaufman, Y.J.; Merzlyak, M.N. Use of a green channel in remote sensing of global vegetation from EOS-MODIS. Remote Sens. Environ. 1996, 58, 289–298.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AB735C-35BF-470C-8505-9B0126E2E3B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950040" y="2210040"/>
            <a:ext cx="10291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795155-755F-425F-B2B8-A9C943CB158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48440" y="162108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1" descr="Ein Bild, das Computer, Tis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48440" y="4068000"/>
            <a:ext cx="1769040" cy="1436760"/>
          </a:xfrm>
          <a:prstGeom prst="rect">
            <a:avLst/>
          </a:prstGeom>
          <a:ln w="0">
            <a:noFill/>
          </a:ln>
        </p:spPr>
      </p:pic>
      <p:pic>
        <p:nvPicPr>
          <p:cNvPr id="99" name="Grafik 13" descr="Ein Bild, das sitzend, Computer, Schild, Monitor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030480" y="3884760"/>
            <a:ext cx="1767600" cy="143676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4" descr=""/>
          <p:cNvPicPr/>
          <p:nvPr/>
        </p:nvPicPr>
        <p:blipFill>
          <a:blip r:embed="rId3"/>
          <a:stretch/>
        </p:blipFill>
        <p:spPr>
          <a:xfrm>
            <a:off x="5316120" y="388476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5" descr=""/>
          <p:cNvPicPr/>
          <p:nvPr/>
        </p:nvPicPr>
        <p:blipFill>
          <a:blip r:embed="rId4"/>
          <a:stretch/>
        </p:blipFill>
        <p:spPr>
          <a:xfrm>
            <a:off x="10058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6" descr=""/>
          <p:cNvPicPr/>
          <p:nvPr/>
        </p:nvPicPr>
        <p:blipFill>
          <a:blip r:embed="rId5"/>
          <a:stretch/>
        </p:blipFill>
        <p:spPr>
          <a:xfrm>
            <a:off x="7700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733680" y="1621080"/>
            <a:ext cx="10922400" cy="22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A76779-F960-42A1-959B-8F6D7998BB9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400" cy="5844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888920" y="6610680"/>
            <a:ext cx="21535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E5C62FD-9651-4B3D-9B5D-E8DC38E5BE1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4760" cy="47991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3960" cy="4799160"/>
          </a:xfrm>
          <a:prstGeom prst="rect">
            <a:avLst/>
          </a:prstGeom>
          <a:solidFill>
            <a:srgbClr val="00a933">
              <a:alpha val="10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9D0904B-ABBE-4640-95C8-4C67179A661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360" cy="45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120" cy="56368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182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2FF11ED-ED37-42D4-A006-8765E587651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4680" cy="556956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575600" y="3310200"/>
            <a:ext cx="304560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Figure 1: Bloom's Cognitive 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C67962-804A-47CB-BC2E-5862528E725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974400" y="1648800"/>
            <a:ext cx="4242960" cy="9144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517200" y="3200400"/>
            <a:ext cx="5157360" cy="9144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505520" y="4800600"/>
            <a:ext cx="9180720" cy="9144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357000" y="2971800"/>
            <a:ext cx="5486400" cy="1371600"/>
          </a:xfrm>
          <a:prstGeom prst="rect">
            <a:avLst/>
          </a:prstGeom>
          <a:solidFill>
            <a:srgbClr val="00a933">
              <a:alpha val="7000"/>
            </a:srgbClr>
          </a:solidFill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814200" y="1407600"/>
            <a:ext cx="4572000" cy="1371600"/>
          </a:xfrm>
          <a:prstGeom prst="rect">
            <a:avLst/>
          </a:prstGeom>
          <a:solidFill>
            <a:srgbClr val="c9211e">
              <a:alpha val="7000"/>
            </a:srgbClr>
          </a:solidFill>
          <a:ln w="29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443600" y="4591800"/>
            <a:ext cx="9314640" cy="1371600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2a6099"/>
              </a:gs>
            </a:gsLst>
            <a:lin ang="3600000"/>
          </a:gradFill>
          <a:ln w="29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5440C6-2D2B-4C34-9708-1D516CC7541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3880" cy="38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Application>LibreOffice/7.0.2.2$Linux_X86_64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2021-01-27T11:21:31Z</dcterms:modified>
  <cp:revision>69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